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257" r:id="rId3"/>
    <p:sldId id="265" r:id="rId4"/>
    <p:sldId id="287" r:id="rId5"/>
    <p:sldId id="288" r:id="rId6"/>
    <p:sldId id="289" r:id="rId7"/>
    <p:sldId id="258" r:id="rId8"/>
    <p:sldId id="275" r:id="rId9"/>
    <p:sldId id="273" r:id="rId10"/>
    <p:sldId id="271" r:id="rId11"/>
    <p:sldId id="277" r:id="rId12"/>
    <p:sldId id="278" r:id="rId13"/>
    <p:sldId id="279" r:id="rId14"/>
    <p:sldId id="280" r:id="rId15"/>
    <p:sldId id="281" r:id="rId16"/>
    <p:sldId id="282" r:id="rId17"/>
    <p:sldId id="283" r:id="rId18"/>
    <p:sldId id="267" r:id="rId19"/>
    <p:sldId id="285" r:id="rId20"/>
    <p:sldId id="286" r:id="rId21"/>
    <p:sldId id="274" r:id="rId22"/>
    <p:sldId id="284"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p:scale>
          <a:sx n="48" d="100"/>
          <a:sy n="48" d="100"/>
        </p:scale>
        <p:origin x="-163" y="-2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8/31/2015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8/31/2015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20" name="Text Placeholder 16"/>
          <p:cNvSpPr>
            <a:spLocks noGrp="1"/>
          </p:cNvSpPr>
          <p:nvPr>
            <p:ph type="body" sz="quarter" idx="16"/>
          </p:nvPr>
        </p:nvSpPr>
        <p:spPr>
          <a:xfrm>
            <a:off x="5566714"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C8593D-7C47-471E-A8DF-97AC4FFD13F5}"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8/31/2015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C8593D-7C47-471E-A8DF-97AC4FFD13F5}" type="datetimeFigureOut">
              <a:rPr lang="en-US" smtClean="0"/>
              <a:t>8/31/2015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t>8/31/2015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000">
                <a:solidFill>
                  <a:schemeClr val="tx1"/>
                </a:solidFill>
              </a:defRPr>
            </a:lvl1pPr>
          </a:lstStyle>
          <a:p>
            <a:fld id="{7FC8593D-7C47-471E-A8DF-97AC4FFD13F5}" type="datetimeFigureOut">
              <a:rPr lang="en-US" smtClean="0"/>
              <a:pPr/>
              <a:t>8/31/2015</a:t>
            </a:fld>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000">
                <a:solidFill>
                  <a:schemeClr val="tx1"/>
                </a:solidFill>
              </a:defRPr>
            </a:lvl1pPr>
          </a:lstStyle>
          <a:p>
            <a:fld id="{289D71E3-7D81-4C24-B9D8-6B108755C64C}" type="slidenum">
              <a:rPr lang="en-US" smtClean="0"/>
              <a:pPr/>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texaspsp.org/"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texaspsp.org/middleschool/middle-school-tasks.php"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12192000" cy="914400"/>
          </a:xfrm>
        </p:spPr>
        <p:txBody>
          <a:bodyPr>
            <a:normAutofit/>
          </a:bodyPr>
          <a:lstStyle/>
          <a:p>
            <a:r>
              <a:rPr lang="en-US" sz="4000" b="1" i="1" dirty="0" smtClean="0">
                <a:effectLst>
                  <a:outerShdw blurRad="38100" dist="38100" dir="2700000" algn="tl">
                    <a:srgbClr val="000000">
                      <a:alpha val="43137"/>
                    </a:srgbClr>
                  </a:outerShdw>
                </a:effectLst>
              </a:rPr>
              <a:t>Parent Information </a:t>
            </a:r>
            <a:r>
              <a:rPr lang="en-US" sz="4000" b="1" i="1" dirty="0" smtClean="0">
                <a:effectLst>
                  <a:outerShdw blurRad="38100" dist="38100" dir="2700000" algn="tl">
                    <a:srgbClr val="000000">
                      <a:alpha val="43137"/>
                    </a:srgbClr>
                  </a:outerShdw>
                </a:effectLst>
              </a:rPr>
              <a:t>Session – HSE – Austin 2015-2016</a:t>
            </a:r>
            <a:endParaRPr lang="en-US" sz="4000" b="1" i="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38200" y="1371600"/>
            <a:ext cx="7086600" cy="1981200"/>
          </a:xfrm>
        </p:spPr>
        <p:txBody>
          <a:bodyPr>
            <a:normAutofit/>
          </a:bodyPr>
          <a:lstStyle/>
          <a:p>
            <a:r>
              <a:rPr lang="en-US" sz="4800" b="1" i="1" dirty="0" smtClean="0">
                <a:effectLst>
                  <a:outerShdw blurRad="38100" dist="38100" dir="2700000" algn="tl">
                    <a:srgbClr val="000000">
                      <a:alpha val="43137"/>
                    </a:srgbClr>
                  </a:outerShdw>
                </a:effectLst>
              </a:rPr>
              <a:t>Welcome back!</a:t>
            </a:r>
            <a:endParaRPr lang="en-US" sz="4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9753600" cy="457200"/>
          </a:xfrm>
        </p:spPr>
        <p:txBody>
          <a:bodyPr>
            <a:normAutofit fontScale="90000"/>
          </a:bodyPr>
          <a:lstStyle/>
          <a:p>
            <a:r>
              <a:rPr lang="en-US" dirty="0">
                <a:effectLst>
                  <a:outerShdw blurRad="38100" dist="38100" dir="2700000" algn="tl">
                    <a:srgbClr val="000000">
                      <a:alpha val="43137"/>
                    </a:srgbClr>
                  </a:outerShdw>
                </a:effectLst>
              </a:rPr>
              <a:t>7</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 grade – Game of Life </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152400" y="762000"/>
            <a:ext cx="11811000" cy="5638800"/>
          </a:xfrm>
        </p:spPr>
        <p:txBody>
          <a:bodyPr>
            <a:normAutofit/>
          </a:bodyPr>
          <a:lstStyle/>
          <a:p>
            <a:pPr marL="0" indent="0">
              <a:buNone/>
            </a:pPr>
            <a:r>
              <a:rPr lang="en-US" dirty="0"/>
              <a:t>The Game of Life is an interdisciplinary social science class, focusing on college and career </a:t>
            </a:r>
            <a:r>
              <a:rPr lang="en-US" dirty="0" err="1"/>
              <a:t>awareness,research</a:t>
            </a:r>
            <a:r>
              <a:rPr lang="en-US" dirty="0"/>
              <a:t>, and development of a personal life plan. Students in The Game of Life forecast their college attendance, including graduate and professional training, and discover various subsequent career and life paths. The Game of Life is a modified </a:t>
            </a:r>
            <a:r>
              <a:rPr lang="en-US" dirty="0">
                <a:hlinkClick r:id="rId2"/>
              </a:rPr>
              <a:t>Texas Performance Standards Project</a:t>
            </a:r>
            <a:r>
              <a:rPr lang="en-US" dirty="0"/>
              <a:t> and is aligned with seventh grade Texas Essential Knowledge and Skills (TEKS). </a:t>
            </a:r>
            <a:r>
              <a:rPr lang="en-US" dirty="0"/>
              <a:t/>
            </a:r>
            <a:br>
              <a:rPr lang="en-US" dirty="0"/>
            </a:br>
            <a:r>
              <a:rPr lang="en-US" dirty="0"/>
              <a:t/>
            </a:r>
            <a:br>
              <a:rPr lang="en-US" dirty="0"/>
            </a:br>
            <a:r>
              <a:rPr lang="en-US" dirty="0"/>
              <a:t>During the learning phase of the course, roughly the first five months of school, students will research specific job titles and the subsequent academic training required of their chosen appointments. Students will explore colleges offering the majors they will need to gain entry level into the position, including professional and graduate school, and will arrive at a plan for achieving college admission. Students will gain a working knowledge of the resources available for researching colleges, by professional school, as well as earning assistantships, fellowships, and scholarships After developing a path for professional training, students analyze various salaries in their proposed fields (adjusted for inflation), and apply their earning potential to various life scenarios, including geographic region (adjusted for inflation), renting vs. owning, transportation plans, and associated incidentals. Speakers from local colleges and vocations will round out the students' learning.</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81498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039600" cy="5943600"/>
          </a:xfrm>
        </p:spPr>
        <p:txBody>
          <a:bodyPr>
            <a:normAutofit fontScale="90000"/>
          </a:bodyPr>
          <a:lstStyle/>
          <a:p>
            <a:r>
              <a:rPr lang="en-US" dirty="0"/>
              <a:t>Students use their learning phase research during the independent, or project, phase to develop a website detailing their plans, estimations, and rationales, as well as a digital portfolio which students may use throughout middle and high school to contain working resumes, biographies, academic achievements, and supporting information. Students will also identify and develop communication with a professional community mentor, such as a local professor, specialist, scientist, doctor, </a:t>
            </a:r>
            <a:r>
              <a:rPr lang="en-US" dirty="0" err="1"/>
              <a:t>etc</a:t>
            </a:r>
            <a:r>
              <a:rPr lang="en-US" dirty="0"/>
              <a:t>, who will assist students in shaping their life plans. Finally, students will develop a public awareness campaign about career fields and colleges for their local school community, which may include posters, class presentations, podcasts, and/or other creative avenues of creative expression. Students will share their projects with the school community during a GT showcase at the end of the academic year!</a:t>
            </a:r>
            <a:br>
              <a:rPr lang="en-US" dirty="0"/>
            </a:br>
            <a:r>
              <a:rPr lang="en-US" dirty="0"/>
              <a:t/>
            </a:r>
            <a:br>
              <a:rPr lang="en-US" dirty="0"/>
            </a:br>
            <a:endParaRPr lang="en-US" dirty="0"/>
          </a:p>
        </p:txBody>
      </p:sp>
    </p:spTree>
    <p:extLst>
      <p:ext uri="{BB962C8B-B14F-4D97-AF65-F5344CB8AC3E}">
        <p14:creationId xmlns:p14="http://schemas.microsoft.com/office/powerpoint/2010/main" val="228945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5126"/>
            <a:ext cx="9906000" cy="549274"/>
          </a:xfrm>
        </p:spPr>
        <p:txBody>
          <a:bodyPr/>
          <a:lstStyle/>
          <a:p>
            <a:r>
              <a:rPr lang="en-US" dirty="0" smtClean="0"/>
              <a:t>8</a:t>
            </a:r>
            <a:r>
              <a:rPr lang="en-US" baseline="30000" dirty="0" smtClean="0"/>
              <a:t>th</a:t>
            </a:r>
            <a:r>
              <a:rPr lang="en-US" dirty="0" smtClean="0"/>
              <a:t> grade – Time Travel </a:t>
            </a:r>
            <a:endParaRPr lang="en-US" dirty="0"/>
          </a:p>
        </p:txBody>
      </p:sp>
      <p:sp>
        <p:nvSpPr>
          <p:cNvPr id="4" name="Content Placeholder 3"/>
          <p:cNvSpPr>
            <a:spLocks noGrp="1"/>
          </p:cNvSpPr>
          <p:nvPr>
            <p:ph sz="half" idx="2"/>
          </p:nvPr>
        </p:nvSpPr>
        <p:spPr>
          <a:xfrm>
            <a:off x="457200" y="1143000"/>
            <a:ext cx="11506200" cy="4724400"/>
          </a:xfrm>
        </p:spPr>
        <p:txBody>
          <a:bodyPr>
            <a:normAutofit/>
          </a:bodyPr>
          <a:lstStyle/>
          <a:p>
            <a:pPr marL="0" indent="0">
              <a:buNone/>
            </a:pPr>
            <a:r>
              <a:rPr lang="en-US" dirty="0"/>
              <a:t>Time Travel is an interdisciplinary Gifted and Talented Course, modified from Texas Performance Standards Project. Students in Time travel apply historical consciousness and methodologies to a range of primary sources to interpret past and present through authentic projects.</a:t>
            </a:r>
          </a:p>
          <a:p>
            <a:pPr marL="0" indent="0">
              <a:buNone/>
            </a:pPr>
            <a:r>
              <a:rPr lang="en-US" dirty="0" smtClean="0"/>
              <a:t>Time </a:t>
            </a:r>
            <a:r>
              <a:rPr lang="en-US" dirty="0"/>
              <a:t>travel begins with an interrogation of what constitutes history and explores the interpretation of primary and secondary documents situated in social and cultural context. Students read primary source texts (documents) and situate them within historical context using secondary sources. After thoroughly researching a time period of interest, students connect cultural and popular themes of the era to material, popular, folk, archival, among other artifactual sources. Students draft original, professional-quality research papers, organize and present at a mini-academic conference, investigate differing scholarly interpretations and arguments and develop a culminating interdisciplinary project showcasing connections between, at least, three, primary source documents (one of which must be a pivotal work of fiction or non-fiction) and major themes of an era</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2310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Examples of Past Projects Include:</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152400" y="1219200"/>
            <a:ext cx="11506200" cy="4343400"/>
          </a:xfrm>
        </p:spPr>
        <p:txBody>
          <a:bodyPr>
            <a:normAutofit/>
          </a:bodyPr>
          <a:lstStyle/>
          <a:p>
            <a:r>
              <a:rPr lang="en-US" sz="2800" dirty="0"/>
              <a:t/>
            </a:r>
            <a:br>
              <a:rPr lang="en-US" sz="2800" dirty="0"/>
            </a:br>
            <a:r>
              <a:rPr lang="en-US" sz="2800" dirty="0"/>
              <a:t>Historical fiction novel about women’s suffrage in Texas</a:t>
            </a:r>
          </a:p>
          <a:p>
            <a:r>
              <a:rPr lang="en-US" sz="2800" dirty="0"/>
              <a:t>Documentary on Flight and culture in the 1950s</a:t>
            </a:r>
          </a:p>
          <a:p>
            <a:r>
              <a:rPr lang="en-US" sz="2800" dirty="0"/>
              <a:t>Puppet Theater depicting History and culture of psychotherapy in the United States</a:t>
            </a:r>
          </a:p>
          <a:p>
            <a:r>
              <a:rPr lang="en-US" sz="2800" dirty="0"/>
              <a:t>Research paper on Militaristic Origins of Video Games</a:t>
            </a:r>
          </a:p>
          <a:p>
            <a:r>
              <a:rPr lang="en-US" sz="2800" dirty="0"/>
              <a:t>Oral History of African American Civil Rights Movement in Austin, TX</a:t>
            </a:r>
          </a:p>
          <a:p>
            <a:pPr marL="0" indent="0">
              <a:buNone/>
            </a:pPr>
            <a:endParaRPr lang="en-US" dirty="0"/>
          </a:p>
        </p:txBody>
      </p:sp>
    </p:spTree>
    <p:extLst>
      <p:ext uri="{BB962C8B-B14F-4D97-AF65-F5344CB8AC3E}">
        <p14:creationId xmlns:p14="http://schemas.microsoft.com/office/powerpoint/2010/main" val="141723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High school:</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152400" y="1219200"/>
            <a:ext cx="11506200" cy="4343400"/>
          </a:xfrm>
        </p:spPr>
        <p:txBody>
          <a:bodyPr>
            <a:normAutofit/>
          </a:bodyPr>
          <a:lstStyle/>
          <a:p>
            <a:pPr marL="0" indent="0">
              <a:buNone/>
            </a:pPr>
            <a:r>
              <a:rPr lang="en-US" sz="2800" dirty="0" smtClean="0"/>
              <a:t>Scientific Research &amp; Design Class – 10</a:t>
            </a:r>
            <a:r>
              <a:rPr lang="en-US" sz="2800" baseline="30000" dirty="0" smtClean="0"/>
              <a:t>th</a:t>
            </a:r>
            <a:r>
              <a:rPr lang="en-US" sz="2800" dirty="0" smtClean="0"/>
              <a:t> – 12</a:t>
            </a:r>
            <a:r>
              <a:rPr lang="en-US" sz="2800" baseline="30000" dirty="0" smtClean="0"/>
              <a:t>th</a:t>
            </a:r>
            <a:r>
              <a:rPr lang="en-US" sz="2800" dirty="0" smtClean="0"/>
              <a:t> grade</a:t>
            </a:r>
          </a:p>
          <a:p>
            <a:pPr marL="0" indent="0">
              <a:buNone/>
            </a:pPr>
            <a:r>
              <a:rPr lang="en-US" sz="2800" dirty="0" smtClean="0"/>
              <a:t>A Day – 4</a:t>
            </a:r>
            <a:r>
              <a:rPr lang="en-US" sz="2800" baseline="30000" dirty="0" smtClean="0"/>
              <a:t>th</a:t>
            </a:r>
            <a:r>
              <a:rPr lang="en-US" sz="2800" dirty="0" smtClean="0"/>
              <a:t> block – 1.30 pm – 3.00 pm </a:t>
            </a:r>
          </a:p>
          <a:p>
            <a:pPr marL="0" indent="0">
              <a:buNone/>
            </a:pPr>
            <a:r>
              <a:rPr lang="en-US" sz="2800" dirty="0" smtClean="0"/>
              <a:t>B Day – 2</a:t>
            </a:r>
            <a:r>
              <a:rPr lang="en-US" sz="2800" baseline="30000" dirty="0" smtClean="0"/>
              <a:t>nd</a:t>
            </a:r>
            <a:r>
              <a:rPr lang="en-US" sz="2800" dirty="0" smtClean="0"/>
              <a:t> Block – 9.34 am – 11.04 am</a:t>
            </a:r>
          </a:p>
          <a:p>
            <a:pPr marL="0" indent="0">
              <a:buNone/>
            </a:pPr>
            <a:r>
              <a:rPr lang="en-US" sz="2800" dirty="0" smtClean="0"/>
              <a:t>9</a:t>
            </a:r>
            <a:r>
              <a:rPr lang="en-US" sz="2800" baseline="30000" dirty="0" smtClean="0"/>
              <a:t>th</a:t>
            </a:r>
            <a:r>
              <a:rPr lang="en-US" sz="2800" dirty="0" smtClean="0"/>
              <a:t> grade - differentiation </a:t>
            </a:r>
            <a:r>
              <a:rPr lang="en-US" sz="2800" dirty="0"/>
              <a:t>materials during the regular </a:t>
            </a:r>
            <a:r>
              <a:rPr lang="en-US" sz="2800" dirty="0" smtClean="0"/>
              <a:t>class </a:t>
            </a:r>
          </a:p>
          <a:p>
            <a:pPr marL="0" indent="0">
              <a:buNone/>
            </a:pPr>
            <a:endParaRPr lang="en-US" dirty="0"/>
          </a:p>
        </p:txBody>
      </p:sp>
    </p:spTree>
    <p:extLst>
      <p:ext uri="{BB962C8B-B14F-4D97-AF65-F5344CB8AC3E}">
        <p14:creationId xmlns:p14="http://schemas.microsoft.com/office/powerpoint/2010/main" val="272158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ADVANCED LEVEL RESEARCH PROJECT</a:t>
            </a:r>
            <a:r>
              <a:rPr lang="en-US" dirty="0"/>
              <a:t/>
            </a:r>
            <a:br>
              <a:rPr lang="en-US" dirty="0"/>
            </a:br>
            <a:r>
              <a:rPr lang="en-US" b="1" u="sng" dirty="0"/>
              <a:t>The following two contest paths will be our targets.</a:t>
            </a:r>
            <a:endParaRPr lang="en-US" dirty="0"/>
          </a:p>
        </p:txBody>
      </p:sp>
      <p:sp>
        <p:nvSpPr>
          <p:cNvPr id="3" name="Text Placeholder 2"/>
          <p:cNvSpPr>
            <a:spLocks noGrp="1"/>
          </p:cNvSpPr>
          <p:nvPr>
            <p:ph type="body" idx="1"/>
          </p:nvPr>
        </p:nvSpPr>
        <p:spPr>
          <a:xfrm>
            <a:off x="1066800" y="1524001"/>
            <a:ext cx="10591800" cy="4343400"/>
          </a:xfrm>
        </p:spPr>
        <p:txBody>
          <a:bodyPr>
            <a:normAutofit/>
          </a:bodyPr>
          <a:lstStyle/>
          <a:p>
            <a:r>
              <a:rPr lang="en-US" b="1" dirty="0">
                <a:solidFill>
                  <a:srgbClr val="FF0000"/>
                </a:solidFill>
              </a:rPr>
              <a:t>Harmony Austin (Cluster wide science fair)                 </a:t>
            </a:r>
            <a:r>
              <a:rPr lang="en-US" dirty="0">
                <a:solidFill>
                  <a:schemeClr val="tx2"/>
                </a:solidFill>
              </a:rPr>
              <a:t>Austin Energy regional </a:t>
            </a:r>
            <a:r>
              <a:rPr lang="en-US" b="1" dirty="0">
                <a:solidFill>
                  <a:srgbClr val="FF0000"/>
                </a:solidFill>
              </a:rPr>
              <a:t>science festival </a:t>
            </a:r>
            <a:endParaRPr lang="en-US" b="1" dirty="0" smtClean="0">
              <a:solidFill>
                <a:srgbClr val="FF0000"/>
              </a:solidFill>
            </a:endParaRPr>
          </a:p>
          <a:p>
            <a:endParaRPr lang="en-US" dirty="0">
              <a:solidFill>
                <a:schemeClr val="tx2"/>
              </a:solidFill>
            </a:endParaRPr>
          </a:p>
          <a:p>
            <a:r>
              <a:rPr lang="en-US" dirty="0">
                <a:solidFill>
                  <a:schemeClr val="tx2"/>
                </a:solidFill>
              </a:rPr>
              <a:t>H-SEF (Harmony Science &amp; Engineering Fair)          ExxonMobil Texas Science and Engineering fair </a:t>
            </a:r>
            <a:endParaRPr lang="en-US" dirty="0" smtClean="0">
              <a:solidFill>
                <a:schemeClr val="tx2"/>
              </a:solidFill>
            </a:endParaRPr>
          </a:p>
          <a:p>
            <a:r>
              <a:rPr lang="en-US" dirty="0" smtClean="0">
                <a:solidFill>
                  <a:schemeClr val="tx2"/>
                </a:solidFill>
              </a:rPr>
              <a:t>                                             </a:t>
            </a:r>
            <a:endParaRPr lang="en-US" dirty="0">
              <a:solidFill>
                <a:schemeClr val="tx2"/>
              </a:solidFill>
            </a:endParaRPr>
          </a:p>
          <a:p>
            <a:pPr marL="342900" indent="-342900">
              <a:buFont typeface="Arial" panose="020B0604020202020204" pitchFamily="34" charset="0"/>
              <a:buChar char="•"/>
            </a:pPr>
            <a:r>
              <a:rPr lang="en-US" dirty="0" smtClean="0">
                <a:solidFill>
                  <a:schemeClr val="tx2"/>
                </a:solidFill>
              </a:rPr>
              <a:t>JSSE </a:t>
            </a:r>
            <a:r>
              <a:rPr lang="en-US" dirty="0">
                <a:solidFill>
                  <a:schemeClr val="tx2"/>
                </a:solidFill>
              </a:rPr>
              <a:t>in Hong Kong                                      INTEL  International </a:t>
            </a:r>
            <a:r>
              <a:rPr lang="en-US" dirty="0" smtClean="0">
                <a:solidFill>
                  <a:schemeClr val="tx2"/>
                </a:solidFill>
              </a:rPr>
              <a:t>Science and     </a:t>
            </a:r>
            <a:r>
              <a:rPr lang="en-US" dirty="0" smtClean="0">
                <a:solidFill>
                  <a:schemeClr val="bg1"/>
                </a:solidFill>
              </a:rPr>
              <a:t>jjj</a:t>
            </a:r>
            <a:r>
              <a:rPr lang="en-US" dirty="0" smtClean="0">
                <a:solidFill>
                  <a:schemeClr val="tx2"/>
                </a:solidFill>
              </a:rPr>
              <a:t>                                                                                              Engineering </a:t>
            </a:r>
            <a:r>
              <a:rPr lang="en-US" dirty="0">
                <a:solidFill>
                  <a:schemeClr val="tx2"/>
                </a:solidFill>
              </a:rPr>
              <a:t>fair</a:t>
            </a:r>
            <a:endParaRPr lang="en-US" dirty="0">
              <a:solidFill>
                <a:schemeClr val="tx2"/>
              </a:solidFill>
            </a:endParaRPr>
          </a:p>
          <a:p>
            <a:pPr marL="342900" lvl="0" indent="-342900">
              <a:buFont typeface="Arial" panose="020B0604020202020204" pitchFamily="34" charset="0"/>
              <a:buChar char="•"/>
            </a:pPr>
            <a:r>
              <a:rPr lang="en-US" dirty="0">
                <a:solidFill>
                  <a:schemeClr val="tx2"/>
                </a:solidFill>
              </a:rPr>
              <a:t>INESPO in Netherlands </a:t>
            </a:r>
          </a:p>
          <a:p>
            <a:pPr marL="342900" lvl="0" indent="-342900">
              <a:buFont typeface="Arial" panose="020B0604020202020204" pitchFamily="34" charset="0"/>
              <a:buChar char="•"/>
            </a:pPr>
            <a:r>
              <a:rPr lang="en-US" dirty="0">
                <a:solidFill>
                  <a:schemeClr val="tx2"/>
                </a:solidFill>
              </a:rPr>
              <a:t>MOSTRATEC in Brazil                                 The White House Science Fair </a:t>
            </a:r>
            <a:r>
              <a:rPr lang="en-US" dirty="0" smtClean="0">
                <a:solidFill>
                  <a:schemeClr val="tx2"/>
                </a:solidFill>
              </a:rPr>
              <a:t>                  </a:t>
            </a:r>
            <a:endParaRPr lang="en-US" dirty="0">
              <a:solidFill>
                <a:schemeClr val="tx2"/>
              </a:solidFill>
            </a:endParaRPr>
          </a:p>
          <a:p>
            <a:pPr marL="342900" lvl="0" indent="-342900">
              <a:buFont typeface="Arial" panose="020B0604020202020204" pitchFamily="34" charset="0"/>
              <a:buChar char="•"/>
            </a:pPr>
            <a:r>
              <a:rPr lang="en-US" dirty="0">
                <a:solidFill>
                  <a:schemeClr val="tx2"/>
                </a:solidFill>
              </a:rPr>
              <a:t>I-SWEEEP in the </a:t>
            </a:r>
            <a:r>
              <a:rPr lang="en-US" dirty="0" smtClean="0">
                <a:solidFill>
                  <a:schemeClr val="tx2"/>
                </a:solidFill>
              </a:rPr>
              <a:t>U.S.                                    </a:t>
            </a:r>
            <a:endParaRPr lang="en-US" dirty="0">
              <a:solidFill>
                <a:schemeClr val="tx2"/>
              </a:solidFill>
            </a:endParaRPr>
          </a:p>
        </p:txBody>
      </p:sp>
      <p:sp>
        <p:nvSpPr>
          <p:cNvPr id="8" name="Down Arrow 7"/>
          <p:cNvSpPr/>
          <p:nvPr/>
        </p:nvSpPr>
        <p:spPr>
          <a:xfrm>
            <a:off x="3124200" y="220980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208283" y="3394841"/>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8610600" y="2096814"/>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8644759" y="3250324"/>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8671035" y="4414345"/>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88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0210800" cy="838200"/>
          </a:xfrm>
        </p:spPr>
        <p:txBody>
          <a:bodyPr/>
          <a:lstStyle/>
          <a:p>
            <a:r>
              <a:rPr lang="en-US" dirty="0" smtClean="0">
                <a:effectLst>
                  <a:outerShdw blurRad="38100" dist="38100" dir="2700000" algn="tl">
                    <a:srgbClr val="000000">
                      <a:alpha val="43137"/>
                    </a:srgbClr>
                  </a:outerShdw>
                </a:effectLst>
              </a:rPr>
              <a:t>Winners from Harmony School of Political Science</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a:xfrm>
            <a:off x="152400" y="990601"/>
            <a:ext cx="10515600" cy="1066799"/>
          </a:xfrm>
        </p:spPr>
        <p:txBody>
          <a:bodyPr/>
          <a:lstStyle/>
          <a:p>
            <a:r>
              <a:rPr lang="en-US" dirty="0">
                <a:solidFill>
                  <a:srgbClr val="FF0000"/>
                </a:solidFill>
                <a:effectLst>
                  <a:outerShdw blurRad="38100" dist="38100" dir="2700000" algn="tl">
                    <a:srgbClr val="000000">
                      <a:alpha val="43137"/>
                    </a:srgbClr>
                  </a:outerShdw>
                </a:effectLst>
              </a:rPr>
              <a:t>MOSTRATEC in </a:t>
            </a:r>
            <a:r>
              <a:rPr lang="en-US" dirty="0" smtClean="0">
                <a:solidFill>
                  <a:srgbClr val="FF0000"/>
                </a:solidFill>
                <a:effectLst>
                  <a:outerShdw blurRad="38100" dist="38100" dir="2700000" algn="tl">
                    <a:srgbClr val="000000">
                      <a:alpha val="43137"/>
                    </a:srgbClr>
                  </a:outerShdw>
                </a:effectLst>
              </a:rPr>
              <a:t>Brazil                                                   JSSE </a:t>
            </a:r>
            <a:r>
              <a:rPr lang="en-US" dirty="0">
                <a:solidFill>
                  <a:srgbClr val="FF0000"/>
                </a:solidFill>
                <a:effectLst>
                  <a:outerShdw blurRad="38100" dist="38100" dir="2700000" algn="tl">
                    <a:srgbClr val="000000">
                      <a:alpha val="43137"/>
                    </a:srgbClr>
                  </a:outerShdw>
                </a:effectLst>
              </a:rPr>
              <a:t>in Hong Kong</a:t>
            </a:r>
          </a:p>
          <a:p>
            <a:endParaRPr lang="en-US" dirty="0">
              <a:solidFill>
                <a:schemeClr val="tx2"/>
              </a:solidFill>
            </a:endParaRPr>
          </a:p>
          <a:p>
            <a:endParaRPr lang="en-US" dirty="0"/>
          </a:p>
        </p:txBody>
      </p:sp>
      <p:sp>
        <p:nvSpPr>
          <p:cNvPr id="6" name="Content Placeholder 5"/>
          <p:cNvSpPr>
            <a:spLocks noGrp="1"/>
          </p:cNvSpPr>
          <p:nvPr>
            <p:ph sz="quarter" idx="4"/>
          </p:nvPr>
        </p:nvSpPr>
        <p:spPr>
          <a:xfrm>
            <a:off x="6096000" y="1600200"/>
            <a:ext cx="4724400" cy="3699933"/>
          </a:xfrm>
        </p:spPr>
        <p:txBody>
          <a:bodyPr/>
          <a:lstStyle/>
          <a:p>
            <a:pPr marL="0" indent="0">
              <a:buNone/>
            </a:pPr>
            <a:endParaRPr lang="en-US" b="1" dirty="0" smtClean="0">
              <a:solidFill>
                <a:schemeClr val="tx2"/>
              </a:solidFill>
            </a:endParaRPr>
          </a:p>
          <a:p>
            <a:pPr marL="0" indent="0">
              <a:buNone/>
            </a:pPr>
            <a:r>
              <a:rPr lang="en-US" sz="2400" b="1" dirty="0" smtClean="0">
                <a:solidFill>
                  <a:schemeClr val="tx2"/>
                </a:solidFill>
                <a:latin typeface="+mj-lt"/>
              </a:rPr>
              <a:t>Objective:</a:t>
            </a:r>
            <a:r>
              <a:rPr lang="en-US" b="1" dirty="0" smtClean="0">
                <a:solidFill>
                  <a:schemeClr val="tx2"/>
                </a:solidFill>
                <a:latin typeface="+mj-lt"/>
              </a:rPr>
              <a:t> </a:t>
            </a:r>
            <a:r>
              <a:rPr lang="en-US" sz="2400" dirty="0" smtClean="0">
                <a:solidFill>
                  <a:schemeClr val="tx2"/>
                </a:solidFill>
                <a:latin typeface="+mj-lt"/>
              </a:rPr>
              <a:t>to develop an efficient and cost effective method for detecting diseased corn plants in large farms using Image Processing and Artificial Intelligence algorithms and autonomous drones.</a:t>
            </a:r>
            <a:endParaRPr lang="en-US" sz="2400" dirty="0">
              <a:solidFill>
                <a:schemeClr val="tx2"/>
              </a:solidFill>
              <a:latin typeface="+mj-lt"/>
            </a:endParaRPr>
          </a:p>
        </p:txBody>
      </p:sp>
      <p:sp>
        <p:nvSpPr>
          <p:cNvPr id="7" name="Content Placeholder 5"/>
          <p:cNvSpPr>
            <a:spLocks noGrp="1"/>
          </p:cNvSpPr>
          <p:nvPr>
            <p:ph type="body" idx="1"/>
          </p:nvPr>
        </p:nvSpPr>
        <p:spPr>
          <a:xfrm>
            <a:off x="228600" y="1676400"/>
            <a:ext cx="4876800" cy="3505200"/>
          </a:xfrm>
        </p:spPr>
        <p:txBody>
          <a:bodyPr/>
          <a:lstStyle/>
          <a:p>
            <a:pPr marL="0" indent="0">
              <a:buNone/>
            </a:pPr>
            <a:r>
              <a:rPr lang="en-US" b="1" dirty="0" smtClean="0">
                <a:solidFill>
                  <a:schemeClr val="tx2"/>
                </a:solidFill>
              </a:rPr>
              <a:t>Objective: </a:t>
            </a:r>
            <a:r>
              <a:rPr lang="en-US" dirty="0" smtClean="0">
                <a:solidFill>
                  <a:schemeClr val="tx2"/>
                </a:solidFill>
              </a:rPr>
              <a:t>develop a web-based system to gather information from the drivers and passengers for car-pool.</a:t>
            </a:r>
          </a:p>
          <a:p>
            <a:pPr marL="0" indent="0">
              <a:buNone/>
            </a:pPr>
            <a:r>
              <a:rPr lang="en-US" dirty="0" smtClean="0">
                <a:solidFill>
                  <a:schemeClr val="tx2"/>
                </a:solidFill>
              </a:rPr>
              <a:t>While assigning the passengers to their drivers, cluster them in a way to minimize total distance to travel.</a:t>
            </a:r>
          </a:p>
          <a:p>
            <a:pPr marL="0" indent="0">
              <a:buNone/>
            </a:pPr>
            <a:r>
              <a:rPr lang="en-US" dirty="0" smtClean="0">
                <a:solidFill>
                  <a:schemeClr val="tx2"/>
                </a:solidFill>
              </a:rPr>
              <a:t>Find the shortest way for drivers to pick up and deliver the passengers. </a:t>
            </a:r>
            <a:endParaRPr lang="en-US" dirty="0">
              <a:solidFill>
                <a:schemeClr val="tx2"/>
              </a:solidFill>
            </a:endParaRPr>
          </a:p>
        </p:txBody>
      </p:sp>
    </p:spTree>
    <p:extLst>
      <p:ext uri="{BB962C8B-B14F-4D97-AF65-F5344CB8AC3E}">
        <p14:creationId xmlns:p14="http://schemas.microsoft.com/office/powerpoint/2010/main" val="59950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5029200"/>
            <a:ext cx="11430000" cy="1676400"/>
          </a:xfrm>
        </p:spPr>
        <p:txBody>
          <a:bodyPr>
            <a:normAutofit/>
          </a:bodyPr>
          <a:lstStyle/>
          <a:p>
            <a:r>
              <a:rPr lang="en-US" sz="2700" b="1" dirty="0"/>
              <a:t>H</a:t>
            </a:r>
            <a:r>
              <a:rPr lang="en-US" sz="2700" b="1" dirty="0" smtClean="0"/>
              <a:t>ELP NEEDED!</a:t>
            </a:r>
            <a:r>
              <a:rPr lang="en-US" dirty="0" smtClean="0"/>
              <a:t> </a:t>
            </a:r>
            <a:br>
              <a:rPr lang="en-US" dirty="0" smtClean="0"/>
            </a:br>
            <a:r>
              <a:rPr lang="en-US" dirty="0" smtClean="0"/>
              <a:t/>
            </a:r>
            <a:br>
              <a:rPr lang="en-US" dirty="0" smtClean="0"/>
            </a:br>
            <a:r>
              <a:rPr lang="en-US" dirty="0" smtClean="0"/>
              <a:t>We need mentors with engineering background. If you know somebody who is willing to help our students with their Science Projects, please refer them to Mrs. </a:t>
            </a:r>
            <a:r>
              <a:rPr lang="en-US" dirty="0" err="1" smtClean="0"/>
              <a:t>Kozlova</a:t>
            </a:r>
            <a:endParaRPr lang="en-US" dirty="0"/>
          </a:p>
        </p:txBody>
      </p:sp>
      <p:sp>
        <p:nvSpPr>
          <p:cNvPr id="10" name="Rounded Rectangle 9"/>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14" name="Picture Placeholder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18610" b="18610"/>
          <a:stretch>
            <a:fillRect/>
          </a:stretch>
        </p:blipFill>
        <p:spPr>
          <a:xfrm>
            <a:off x="6506025" y="1113022"/>
            <a:ext cx="2626638" cy="1649530"/>
          </a:xfrm>
        </p:spPr>
      </p:pic>
      <p:pic>
        <p:nvPicPr>
          <p:cNvPr id="13" name="Picture Placeholder 12"/>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2902" b="2902"/>
          <a:stretch>
            <a:fillRect/>
          </a:stretch>
        </p:blipFill>
        <p:spPr/>
      </p:pic>
      <p:pic>
        <p:nvPicPr>
          <p:cNvPr id="12" name="Picture Placeholder 11"/>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3274" r="23274"/>
          <a:stretch>
            <a:fillRect/>
          </a:stretch>
        </p:blipFill>
        <p:spPr/>
      </p:pic>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5029200"/>
            <a:ext cx="11430000" cy="1676400"/>
          </a:xfrm>
        </p:spPr>
        <p:txBody>
          <a:bodyPr>
            <a:normAutofit/>
          </a:bodyPr>
          <a:lstStyle/>
          <a:p>
            <a:r>
              <a:rPr lang="en-US" sz="2700" b="1" dirty="0" smtClean="0"/>
              <a:t>Any ideas for the Field trips? Please, email me: ykozlova@harmonytx.org</a:t>
            </a:r>
            <a:r>
              <a:rPr lang="en-US" dirty="0" smtClean="0"/>
              <a:t/>
            </a:r>
            <a:br>
              <a:rPr lang="en-US" dirty="0" smtClean="0"/>
            </a:br>
            <a:r>
              <a:rPr lang="en-US" dirty="0" smtClean="0"/>
              <a:t/>
            </a:r>
            <a:br>
              <a:rPr lang="en-US" dirty="0" smtClean="0"/>
            </a:br>
            <a:endParaRPr lang="en-US" dirty="0"/>
          </a:p>
        </p:txBody>
      </p:sp>
      <p:sp>
        <p:nvSpPr>
          <p:cNvPr id="10" name="Rounded Rectangle 9"/>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sp>
        <p:nvSpPr>
          <p:cNvPr id="2" name="AutoShape 2" descr="Image result for field tr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5235" b="15235"/>
          <a:stretch>
            <a:fillRect/>
          </a:stretch>
        </p:blipFill>
        <p:spPr>
          <a:xfrm>
            <a:off x="784757" y="990600"/>
            <a:ext cx="5149862" cy="3962400"/>
          </a:xfrm>
        </p:spPr>
      </p:pic>
      <p:sp>
        <p:nvSpPr>
          <p:cNvPr id="4" name="AutoShape 4" descr="Image result for field tr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Placeholder 7"/>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5488" r="15488"/>
          <a:stretch>
            <a:fillRect/>
          </a:stretch>
        </p:blipFill>
        <p:spPr/>
      </p:pic>
      <p:pic>
        <p:nvPicPr>
          <p:cNvPr id="11" name="Picture Placeholder 10"/>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11" b="111"/>
          <a:stretch>
            <a:fillRect/>
          </a:stretch>
        </p:blipFill>
        <p:spPr/>
      </p:pic>
    </p:spTree>
    <p:extLst>
      <p:ext uri="{BB962C8B-B14F-4D97-AF65-F5344CB8AC3E}">
        <p14:creationId xmlns:p14="http://schemas.microsoft.com/office/powerpoint/2010/main" val="100537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029200"/>
            <a:ext cx="11963400" cy="1676400"/>
          </a:xfrm>
        </p:spPr>
        <p:txBody>
          <a:bodyPr>
            <a:normAutofit fontScale="90000"/>
          </a:bodyPr>
          <a:lstStyle/>
          <a:p>
            <a:pPr algn="ctr"/>
            <a:r>
              <a:rPr lang="en-US" sz="7200" b="1" dirty="0"/>
              <a:t>I Want to </a:t>
            </a:r>
            <a:r>
              <a:rPr lang="en-US" sz="7200" b="1" dirty="0" smtClean="0"/>
              <a:t>Volunteer – PTO form</a:t>
            </a:r>
            <a:endParaRPr lang="en-US" sz="7200" b="1" dirty="0"/>
          </a:p>
        </p:txBody>
      </p:sp>
      <p:sp>
        <p:nvSpPr>
          <p:cNvPr id="10" name="Rounded Rectangle 9"/>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sp>
        <p:nvSpPr>
          <p:cNvPr id="2" name="AutoShape 2" descr="Image result for field tr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field tr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Placeholder 1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772" r="6772"/>
          <a:stretch>
            <a:fillRect/>
          </a:stretch>
        </p:blipFill>
        <p:spPr/>
      </p:pic>
      <p:pic>
        <p:nvPicPr>
          <p:cNvPr id="14" name="Picture Placeholder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7894" r="7894"/>
          <a:stretch>
            <a:fillRect/>
          </a:stretch>
        </p:blipFill>
        <p:spPr>
          <a:xfrm>
            <a:off x="6531619" y="1109743"/>
            <a:ext cx="2601044" cy="1633457"/>
          </a:xfrm>
        </p:spPr>
      </p:pic>
      <p:pic>
        <p:nvPicPr>
          <p:cNvPr id="16" name="Picture Placeholder 15"/>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777" r="5777"/>
          <a:stretch>
            <a:fillRect/>
          </a:stretch>
        </p:blipFill>
        <p:spPr/>
      </p:pic>
    </p:spTree>
    <p:extLst>
      <p:ext uri="{BB962C8B-B14F-4D97-AF65-F5344CB8AC3E}">
        <p14:creationId xmlns:p14="http://schemas.microsoft.com/office/powerpoint/2010/main" val="59537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248400" y="838200"/>
            <a:ext cx="5486400" cy="4572000"/>
          </a:xfrm>
        </p:spPr>
        <p:txBody>
          <a:bodyPr>
            <a:noAutofit/>
          </a:bodyPr>
          <a:lstStyle/>
          <a:p>
            <a:r>
              <a:rPr lang="en-US" b="1" dirty="0" smtClean="0"/>
              <a:t>Bachelor </a:t>
            </a:r>
            <a:r>
              <a:rPr lang="en-US" b="1" dirty="0" smtClean="0"/>
              <a:t> Degree in Education (Russian Language &amp; Literature; English Language)</a:t>
            </a:r>
          </a:p>
          <a:p>
            <a:r>
              <a:rPr lang="en-US" b="1" dirty="0" smtClean="0"/>
              <a:t>3 years experience in Moscow Public School </a:t>
            </a:r>
          </a:p>
          <a:p>
            <a:r>
              <a:rPr lang="en-US" b="1" dirty="0" smtClean="0"/>
              <a:t>4 years experience in HSE – Austin</a:t>
            </a:r>
          </a:p>
          <a:p>
            <a:r>
              <a:rPr lang="en-US" b="1" dirty="0" smtClean="0"/>
              <a:t>Participated in WCECCE (World Conference on Early Childhood Care and Education </a:t>
            </a:r>
            <a:r>
              <a:rPr lang="en-US" b="1" dirty="0" smtClean="0"/>
              <a:t>organized by UNESCO (United Nations Educational, Scientific and Cultural Organization) – Moscow, 2010</a:t>
            </a:r>
          </a:p>
          <a:p>
            <a:r>
              <a:rPr lang="en-US" b="1" dirty="0" smtClean="0"/>
              <a:t>Participated and won the Contest “The best teacher of the year 2010” in Moscow, Russian Federation </a:t>
            </a:r>
          </a:p>
          <a:p>
            <a:r>
              <a:rPr lang="en-US" b="1" dirty="0" smtClean="0"/>
              <a:t>Received </a:t>
            </a:r>
            <a:r>
              <a:rPr lang="en-US" b="1" dirty="0" smtClean="0"/>
              <a:t>Texas State Certifications in English as Second Language, English Language and Arts, and Gifted &amp; Talented Education.</a:t>
            </a:r>
            <a:endParaRPr lang="en-US" b="1"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sp>
        <p:nvSpPr>
          <p:cNvPr id="4" name="Title 3"/>
          <p:cNvSpPr>
            <a:spLocks noGrp="1"/>
          </p:cNvSpPr>
          <p:nvPr>
            <p:ph type="title"/>
          </p:nvPr>
        </p:nvSpPr>
        <p:spPr>
          <a:xfrm>
            <a:off x="152400" y="152400"/>
            <a:ext cx="11658600" cy="914400"/>
          </a:xfrm>
        </p:spPr>
        <p:txBody>
          <a:bodyPr>
            <a:normAutofit fontScale="90000"/>
          </a:bodyPr>
          <a:lstStyle/>
          <a:p>
            <a:r>
              <a:rPr lang="en-US" dirty="0" smtClean="0">
                <a:effectLst>
                  <a:outerShdw blurRad="38100" dist="38100" dir="2700000" algn="tl">
                    <a:srgbClr val="000000">
                      <a:alpha val="43137"/>
                    </a:srgbClr>
                  </a:outerShdw>
                </a:effectLst>
              </a:rPr>
              <a:t>Mrs. </a:t>
            </a:r>
            <a:r>
              <a:rPr lang="en-US" dirty="0" err="1" smtClean="0">
                <a:effectLst>
                  <a:outerShdw blurRad="38100" dist="38100" dir="2700000" algn="tl">
                    <a:srgbClr val="000000">
                      <a:alpha val="43137"/>
                    </a:srgbClr>
                  </a:outerShdw>
                </a:effectLst>
              </a:rPr>
              <a:t>Kozlova</a:t>
            </a:r>
            <a:r>
              <a:rPr lang="en-US" dirty="0" smtClean="0">
                <a:effectLst>
                  <a:outerShdw blurRad="38100" dist="38100" dir="2700000" algn="tl">
                    <a:srgbClr val="000000">
                      <a:alpha val="43137"/>
                    </a:srgbClr>
                  </a:outerShdw>
                </a:effectLst>
              </a:rPr>
              <a:t> – GATE coordinator &amp; </a:t>
            </a:r>
            <a:r>
              <a:rPr lang="en-US" dirty="0" smtClean="0">
                <a:effectLst>
                  <a:outerShdw blurRad="38100" dist="38100" dir="2700000" algn="tl">
                    <a:srgbClr val="000000">
                      <a:alpha val="43137"/>
                    </a:srgbClr>
                  </a:outerShdw>
                </a:effectLst>
              </a:rPr>
              <a:t>coach, Project coordinator, Russian Language Instructor (High school)</a:t>
            </a:r>
            <a:endParaRPr lang="en-US" dirty="0">
              <a:effectLst>
                <a:outerShdw blurRad="38100" dist="38100" dir="2700000" algn="tl">
                  <a:srgbClr val="000000">
                    <a:alpha val="43137"/>
                  </a:srgbClr>
                </a:outerShdw>
              </a:effectLst>
            </a:endParaRPr>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12295" b="12295"/>
          <a:stretch>
            <a:fillRect/>
          </a:stretch>
        </p:blipFill>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rPr>
              <a:t>Contact Information:</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914400" y="1825625"/>
            <a:ext cx="4998720" cy="3474720"/>
          </a:xfrm>
        </p:spPr>
        <p:txBody>
          <a:bodyPr/>
          <a:lstStyle/>
          <a:p>
            <a:r>
              <a:rPr lang="en-US" sz="2400" b="1" dirty="0"/>
              <a:t>Room # 111 (middle school building)</a:t>
            </a:r>
          </a:p>
          <a:p>
            <a:r>
              <a:rPr lang="en-US" sz="2400" b="1" dirty="0"/>
              <a:t>Phone: 512-525-7573 </a:t>
            </a:r>
          </a:p>
          <a:p>
            <a:r>
              <a:rPr lang="en-US" sz="2400" b="1" dirty="0"/>
              <a:t>(text is better)</a:t>
            </a:r>
          </a:p>
          <a:p>
            <a:r>
              <a:rPr lang="en-US" sz="2400" b="1" dirty="0"/>
              <a:t>Email: ykozlova@harmonytx.org</a:t>
            </a:r>
          </a:p>
          <a:p>
            <a:pPr marL="0" indent="0">
              <a:buNone/>
            </a:pPr>
            <a:endParaRPr lang="en-US" dirty="0"/>
          </a:p>
        </p:txBody>
      </p:sp>
      <p:sp>
        <p:nvSpPr>
          <p:cNvPr id="4" name="Content Placeholder 3"/>
          <p:cNvSpPr>
            <a:spLocks noGrp="1"/>
          </p:cNvSpPr>
          <p:nvPr>
            <p:ph sz="half" idx="2"/>
          </p:nvPr>
        </p:nvSpPr>
        <p:spPr>
          <a:xfrm>
            <a:off x="6278880" y="1825625"/>
            <a:ext cx="5074920" cy="3474720"/>
          </a:xfrm>
        </p:spPr>
        <p:txBody>
          <a:bodyPr/>
          <a:lstStyle/>
          <a:p>
            <a:pPr marL="0" indent="0">
              <a:buNone/>
            </a:pPr>
            <a:r>
              <a:rPr lang="en-US" sz="2400" b="1" dirty="0"/>
              <a:t>Website: http://hseaustingt.weebly.com</a:t>
            </a:r>
            <a:r>
              <a:rPr lang="en-US" dirty="0"/>
              <a:t>/</a:t>
            </a:r>
          </a:p>
        </p:txBody>
      </p:sp>
    </p:spTree>
    <p:extLst>
      <p:ext uri="{BB962C8B-B14F-4D97-AF65-F5344CB8AC3E}">
        <p14:creationId xmlns:p14="http://schemas.microsoft.com/office/powerpoint/2010/main" val="178236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0" y="533400"/>
            <a:ext cx="7086441" cy="4698618"/>
          </a:xfrm>
          <a:prstGeom prst="rect">
            <a:avLst/>
          </a:prstGeom>
          <a:ln>
            <a:noFill/>
          </a:ln>
          <a:effectLst>
            <a:softEdge rad="112500"/>
          </a:effectLst>
        </p:spPr>
      </p:pic>
      <p:sp>
        <p:nvSpPr>
          <p:cNvPr id="5" name="AutoShape 2" descr="Image result for ques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ques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127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66800"/>
            <a:ext cx="10287000" cy="3200400"/>
          </a:xfrm>
        </p:spPr>
        <p:txBody>
          <a:bodyPr>
            <a:noAutofit/>
          </a:bodyPr>
          <a:lstStyle/>
          <a:p>
            <a:pPr algn="ctr"/>
            <a:r>
              <a:rPr lang="en-US" sz="5400" b="1" dirty="0" smtClean="0">
                <a:effectLst>
                  <a:outerShdw blurRad="38100" dist="38100" dir="2700000" algn="tl">
                    <a:srgbClr val="000000">
                      <a:alpha val="43137"/>
                    </a:srgbClr>
                  </a:outerShdw>
                </a:effectLst>
              </a:rPr>
              <a:t>THANK YOU for being a part of our team!!! </a:t>
            </a:r>
            <a:br>
              <a:rPr lang="en-US" sz="5400" b="1" dirty="0" smtClean="0">
                <a:effectLst>
                  <a:outerShdw blurRad="38100" dist="38100" dir="2700000" algn="tl">
                    <a:srgbClr val="000000">
                      <a:alpha val="43137"/>
                    </a:srgbClr>
                  </a:outerShdw>
                </a:effectLst>
              </a:rPr>
            </a:br>
            <a:r>
              <a:rPr lang="en-US" sz="5400" b="1" dirty="0" smtClean="0">
                <a:effectLst>
                  <a:outerShdw blurRad="38100" dist="38100" dir="2700000" algn="tl">
                    <a:srgbClr val="000000">
                      <a:alpha val="43137"/>
                    </a:srgbClr>
                  </a:outerShdw>
                </a:effectLst>
              </a:rPr>
              <a:t>Your </a:t>
            </a:r>
            <a:r>
              <a:rPr lang="en-US" sz="5400" b="1" dirty="0" smtClean="0">
                <a:effectLst>
                  <a:outerShdw blurRad="38100" dist="38100" dir="2700000" algn="tl">
                    <a:srgbClr val="000000">
                      <a:alpha val="43137"/>
                    </a:srgbClr>
                  </a:outerShdw>
                </a:effectLst>
              </a:rPr>
              <a:t>support</a:t>
            </a:r>
            <a:r>
              <a:rPr lang="en-US" sz="5400" b="1" dirty="0" smtClean="0">
                <a:effectLst>
                  <a:outerShdw blurRad="38100" dist="38100" dir="2700000" algn="tl">
                    <a:srgbClr val="000000">
                      <a:alpha val="43137"/>
                    </a:srgbClr>
                  </a:outerShdw>
                </a:effectLst>
              </a:rPr>
              <a:t> </a:t>
            </a:r>
            <a:r>
              <a:rPr lang="en-US" sz="5400" b="1" dirty="0" smtClean="0">
                <a:effectLst>
                  <a:outerShdw blurRad="38100" dist="38100" dir="2700000" algn="tl">
                    <a:srgbClr val="000000">
                      <a:alpha val="43137"/>
                    </a:srgbClr>
                  </a:outerShdw>
                </a:effectLst>
              </a:rPr>
              <a:t>matters!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p:txBody>
          <a:bodyPr/>
          <a:lstStyle/>
          <a:p>
            <a:endParaRPr lang="en-US"/>
          </a:p>
        </p:txBody>
      </p:sp>
      <p:sp>
        <p:nvSpPr>
          <p:cNvPr id="4" name="Picture Placeholder 3"/>
          <p:cNvSpPr>
            <a:spLocks noGrp="1"/>
          </p:cNvSpPr>
          <p:nvPr>
            <p:ph type="pic" idx="1"/>
          </p:nvPr>
        </p:nvSpPr>
        <p:spPr/>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13134" cy="6674584"/>
          </a:xfrm>
          <a:prstGeom prst="rect">
            <a:avLst/>
          </a:prstGeom>
        </p:spPr>
      </p:pic>
    </p:spTree>
    <p:extLst>
      <p:ext uri="{BB962C8B-B14F-4D97-AF65-F5344CB8AC3E}">
        <p14:creationId xmlns:p14="http://schemas.microsoft.com/office/powerpoint/2010/main" val="426153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126"/>
            <a:ext cx="9753600" cy="701674"/>
          </a:xfrm>
        </p:spPr>
        <p:txBody>
          <a:bodyPr>
            <a:noAutofit/>
          </a:bodyPr>
          <a:lstStyle/>
          <a:p>
            <a:pPr algn="ctr"/>
            <a:r>
              <a:rPr lang="en-US" sz="4800" dirty="0" smtClean="0">
                <a:effectLst>
                  <a:outerShdw blurRad="38100" dist="38100" dir="2700000" algn="tl">
                    <a:srgbClr val="000000">
                      <a:alpha val="43137"/>
                    </a:srgbClr>
                  </a:outerShdw>
                </a:effectLst>
              </a:rPr>
              <a:t>Do you like this Mario? Why?</a:t>
            </a:r>
            <a:endParaRPr lang="en-US" sz="4800" dirty="0">
              <a:effectLst>
                <a:outerShdw blurRad="38100" dist="38100" dir="2700000" algn="tl">
                  <a:srgbClr val="000000">
                    <a:alpha val="43137"/>
                  </a:srgbClr>
                </a:outerShdw>
              </a:effectLst>
            </a:endParaRPr>
          </a:p>
        </p:txBody>
      </p:sp>
      <p:sp>
        <p:nvSpPr>
          <p:cNvPr id="3" name="Text Placeholder 2"/>
          <p:cNvSpPr>
            <a:spLocks noGrp="1"/>
          </p:cNvSpPr>
          <p:nvPr>
            <p:ph type="body" sz="half" idx="2"/>
          </p:nvPr>
        </p:nvSpPr>
        <p:spPr/>
        <p:txBody>
          <a:bodyPr/>
          <a:lstStyle/>
          <a:p>
            <a:endParaRPr lang="en-US"/>
          </a:p>
        </p:txBody>
      </p:sp>
      <p:sp>
        <p:nvSpPr>
          <p:cNvPr id="4" name="Picture Placeholder 3"/>
          <p:cNvSpPr>
            <a:spLocks noGrp="1"/>
          </p:cNvSpPr>
          <p:nvPr>
            <p:ph type="pic" idx="1"/>
          </p:nvPr>
        </p:nvSpPr>
        <p:spPr/>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433" y="1219200"/>
            <a:ext cx="7563947" cy="5672959"/>
          </a:xfrm>
          <a:prstGeom prst="rect">
            <a:avLst/>
          </a:prstGeom>
        </p:spPr>
      </p:pic>
    </p:spTree>
    <p:extLst>
      <p:ext uri="{BB962C8B-B14F-4D97-AF65-F5344CB8AC3E}">
        <p14:creationId xmlns:p14="http://schemas.microsoft.com/office/powerpoint/2010/main" val="331197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p:txBody>
          <a:bodyPr/>
          <a:lstStyle/>
          <a:p>
            <a:endParaRPr lang="en-US"/>
          </a:p>
        </p:txBody>
      </p:sp>
      <p:sp>
        <p:nvSpPr>
          <p:cNvPr id="4" name="Picture Placeholder 3"/>
          <p:cNvSpPr>
            <a:spLocks noGrp="1"/>
          </p:cNvSpPr>
          <p:nvPr>
            <p:ph type="pic" idx="1"/>
          </p:nvPr>
        </p:nvSpPr>
        <p:spPr/>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611" t="3217" r="19991" b="5230"/>
          <a:stretch/>
        </p:blipFill>
        <p:spPr>
          <a:xfrm>
            <a:off x="76201" y="454096"/>
            <a:ext cx="5715000" cy="6082632"/>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8000" t="7179" r="4245" b="7948"/>
          <a:stretch/>
        </p:blipFill>
        <p:spPr>
          <a:xfrm>
            <a:off x="8056558" y="156213"/>
            <a:ext cx="3643554" cy="6248789"/>
          </a:xfrm>
          <a:prstGeom prst="rect">
            <a:avLst/>
          </a:prstGeom>
        </p:spPr>
      </p:pic>
      <p:sp>
        <p:nvSpPr>
          <p:cNvPr id="7" name="Striped Right Arrow 6"/>
          <p:cNvSpPr/>
          <p:nvPr/>
        </p:nvSpPr>
        <p:spPr>
          <a:xfrm>
            <a:off x="5846758" y="3124200"/>
            <a:ext cx="2209800" cy="1266648"/>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45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8763000" cy="914400"/>
          </a:xfrm>
        </p:spPr>
        <p:txBody>
          <a:bodyPr>
            <a:normAutofit/>
          </a:bodyPr>
          <a:lstStyle/>
          <a:p>
            <a:pPr algn="r"/>
            <a:r>
              <a:rPr lang="en-US" sz="6000" dirty="0">
                <a:effectLst>
                  <a:outerShdw blurRad="38100" dist="38100" dir="2700000" algn="tl">
                    <a:srgbClr val="000000">
                      <a:alpha val="43137"/>
                    </a:srgbClr>
                  </a:outerShdw>
                </a:effectLst>
              </a:rPr>
              <a:t>GATE curriculum</a:t>
            </a:r>
          </a:p>
        </p:txBody>
      </p:sp>
      <p:sp>
        <p:nvSpPr>
          <p:cNvPr id="3" name="Text Placeholder 2"/>
          <p:cNvSpPr>
            <a:spLocks noGrp="1"/>
          </p:cNvSpPr>
          <p:nvPr>
            <p:ph type="body" idx="1"/>
          </p:nvPr>
        </p:nvSpPr>
        <p:spPr>
          <a:xfrm>
            <a:off x="2667000" y="1600200"/>
            <a:ext cx="6934200" cy="3962400"/>
          </a:xfrm>
        </p:spPr>
        <p:txBody>
          <a:bodyPr>
            <a:normAutofit/>
          </a:bodyPr>
          <a:lstStyle/>
          <a:p>
            <a:r>
              <a:rPr lang="en-US" b="1" dirty="0" smtClean="0"/>
              <a:t>6</a:t>
            </a:r>
            <a:r>
              <a:rPr lang="en-US" b="1" baseline="30000" dirty="0" smtClean="0"/>
              <a:t>th</a:t>
            </a:r>
            <a:r>
              <a:rPr lang="en-US" b="1" dirty="0" smtClean="0"/>
              <a:t>-8</a:t>
            </a:r>
            <a:r>
              <a:rPr lang="en-US" b="1" baseline="30000" dirty="0" smtClean="0"/>
              <a:t>th</a:t>
            </a:r>
            <a:r>
              <a:rPr lang="en-US" b="1" dirty="0" smtClean="0"/>
              <a:t> grade – pull outs once a week during Math/English Lab</a:t>
            </a:r>
          </a:p>
          <a:p>
            <a:r>
              <a:rPr lang="en-US" b="1" dirty="0" smtClean="0"/>
              <a:t>High </a:t>
            </a:r>
            <a:r>
              <a:rPr lang="en-US" b="1" dirty="0" smtClean="0"/>
              <a:t>school - differentiation </a:t>
            </a:r>
            <a:r>
              <a:rPr lang="en-US" b="1" dirty="0" smtClean="0"/>
              <a:t>materials during the regular </a:t>
            </a:r>
            <a:r>
              <a:rPr lang="en-US" b="1" dirty="0" smtClean="0"/>
              <a:t>class (9</a:t>
            </a:r>
            <a:r>
              <a:rPr lang="en-US" b="1" baseline="30000" dirty="0" smtClean="0"/>
              <a:t>th</a:t>
            </a:r>
            <a:r>
              <a:rPr lang="en-US" b="1" dirty="0" smtClean="0"/>
              <a:t> grade)/ Scientific Research &amp; Design class (10</a:t>
            </a:r>
            <a:r>
              <a:rPr lang="en-US" b="1" baseline="30000" dirty="0" smtClean="0"/>
              <a:t>th</a:t>
            </a:r>
            <a:r>
              <a:rPr lang="en-US" b="1" dirty="0" smtClean="0"/>
              <a:t>, 11</a:t>
            </a:r>
            <a:r>
              <a:rPr lang="en-US" b="1" baseline="30000" dirty="0" smtClean="0"/>
              <a:t>th</a:t>
            </a:r>
            <a:r>
              <a:rPr lang="en-US" b="1" dirty="0" smtClean="0"/>
              <a:t>, &amp;12</a:t>
            </a:r>
            <a:r>
              <a:rPr lang="en-US" b="1" baseline="30000" dirty="0" smtClean="0"/>
              <a:t>th</a:t>
            </a:r>
            <a:r>
              <a:rPr lang="en-US" b="1" dirty="0" smtClean="0"/>
              <a:t> grades)</a:t>
            </a:r>
            <a:endParaRPr lang="en-US" b="1" dirty="0"/>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33400"/>
            <a:ext cx="8610600" cy="914400"/>
          </a:xfrm>
        </p:spPr>
        <p:txBody>
          <a:bodyPr>
            <a:normAutofit/>
          </a:bodyPr>
          <a:lstStyle/>
          <a:p>
            <a:pPr algn="r"/>
            <a:r>
              <a:rPr lang="en-US" sz="5400" dirty="0" smtClean="0">
                <a:effectLst>
                  <a:outerShdw blurRad="38100" dist="38100" dir="2700000" algn="tl">
                    <a:srgbClr val="000000">
                      <a:alpha val="43137"/>
                    </a:srgbClr>
                  </a:outerShdw>
                </a:effectLst>
              </a:rPr>
              <a:t>Middle school schedule:</a:t>
            </a:r>
            <a:endParaRPr lang="en-US" sz="5400"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1524000" y="1447800"/>
            <a:ext cx="10515600" cy="3733800"/>
          </a:xfrm>
        </p:spPr>
        <p:txBody>
          <a:bodyPr>
            <a:normAutofit/>
          </a:bodyPr>
          <a:lstStyle/>
          <a:p>
            <a:r>
              <a:rPr lang="en-US" sz="2800" b="1" dirty="0" smtClean="0"/>
              <a:t>6</a:t>
            </a:r>
            <a:r>
              <a:rPr lang="en-US" sz="2800" b="1" baseline="30000" dirty="0" smtClean="0"/>
              <a:t>th</a:t>
            </a:r>
            <a:r>
              <a:rPr lang="en-US" sz="2800" b="1" dirty="0" smtClean="0"/>
              <a:t> grade – 1</a:t>
            </a:r>
            <a:r>
              <a:rPr lang="en-US" sz="2800" b="1" baseline="30000" dirty="0" smtClean="0"/>
              <a:t>st</a:t>
            </a:r>
            <a:r>
              <a:rPr lang="en-US" sz="2800" b="1" dirty="0" smtClean="0"/>
              <a:t> block on A Day (during ELA Lab) 8.00 am – 9.30 am</a:t>
            </a:r>
          </a:p>
          <a:p>
            <a:r>
              <a:rPr lang="en-US" sz="2800" b="1" dirty="0" smtClean="0"/>
              <a:t>7</a:t>
            </a:r>
            <a:r>
              <a:rPr lang="en-US" sz="2800" b="1" baseline="30000" dirty="0" smtClean="0"/>
              <a:t>th</a:t>
            </a:r>
            <a:r>
              <a:rPr lang="en-US" sz="2800" b="1" dirty="0" smtClean="0"/>
              <a:t> grade – 4</a:t>
            </a:r>
            <a:r>
              <a:rPr lang="en-US" sz="2800" b="1" baseline="30000" dirty="0" smtClean="0"/>
              <a:t>th</a:t>
            </a:r>
            <a:r>
              <a:rPr lang="en-US" sz="2800" b="1" dirty="0" smtClean="0"/>
              <a:t> block on B Day (during ELA Lab)1.30 pm – 3.00 pm</a:t>
            </a:r>
          </a:p>
          <a:p>
            <a:r>
              <a:rPr lang="en-US" sz="2800" b="1" dirty="0" smtClean="0"/>
              <a:t>8</a:t>
            </a:r>
            <a:r>
              <a:rPr lang="en-US" sz="2800" b="1" baseline="30000" dirty="0" smtClean="0"/>
              <a:t>th</a:t>
            </a:r>
            <a:r>
              <a:rPr lang="en-US" sz="2800" b="1" dirty="0" smtClean="0"/>
              <a:t> grade – 1</a:t>
            </a:r>
            <a:r>
              <a:rPr lang="en-US" sz="2800" b="1" baseline="30000" dirty="0" smtClean="0"/>
              <a:t>st</a:t>
            </a:r>
            <a:r>
              <a:rPr lang="en-US" sz="2800" b="1" dirty="0" smtClean="0"/>
              <a:t> block on B Day (during ELA Lab)</a:t>
            </a:r>
            <a:r>
              <a:rPr lang="en-US" sz="2800" b="1" dirty="0"/>
              <a:t> 8.00 am – 9.30 am</a:t>
            </a:r>
          </a:p>
        </p:txBody>
      </p:sp>
    </p:spTree>
    <p:extLst>
      <p:ext uri="{BB962C8B-B14F-4D97-AF65-F5344CB8AC3E}">
        <p14:creationId xmlns:p14="http://schemas.microsoft.com/office/powerpoint/2010/main" val="162063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533400"/>
            <a:ext cx="7239000" cy="2209800"/>
          </a:xfrm>
        </p:spPr>
        <p:txBody>
          <a:bodyPr>
            <a:normAutofit/>
          </a:bodyPr>
          <a:lstStyle/>
          <a:p>
            <a:r>
              <a:rPr lang="en-US" dirty="0" smtClean="0">
                <a:effectLst>
                  <a:outerShdw blurRad="38100" dist="38100" dir="2700000" algn="tl">
                    <a:srgbClr val="000000">
                      <a:alpha val="43137"/>
                    </a:srgbClr>
                  </a:outerShdw>
                </a:effectLst>
              </a:rPr>
              <a:t>6</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 grade – Culture Shock</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7</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 grade – Game of Life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8</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 grade – Time travel</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3048000" y="3200400"/>
            <a:ext cx="6553200" cy="3429000"/>
          </a:xfrm>
        </p:spPr>
        <p:txBody>
          <a:bodyPr>
            <a:normAutofit/>
          </a:bodyPr>
          <a:lstStyle/>
          <a:p>
            <a:r>
              <a:rPr lang="en-US" b="1" dirty="0" smtClean="0"/>
              <a:t>Resource: Texas </a:t>
            </a:r>
            <a:r>
              <a:rPr lang="en-US" b="1" dirty="0"/>
              <a:t>Performance Standards Project</a:t>
            </a:r>
          </a:p>
          <a:p>
            <a:r>
              <a:rPr lang="en-US" dirty="0" smtClean="0">
                <a:hlinkClick r:id="rId2"/>
              </a:rPr>
              <a:t>http</a:t>
            </a:r>
            <a:r>
              <a:rPr lang="en-US" dirty="0">
                <a:hlinkClick r:id="rId2"/>
              </a:rPr>
              <a:t>://</a:t>
            </a:r>
            <a:r>
              <a:rPr lang="en-US" dirty="0" smtClean="0">
                <a:hlinkClick r:id="rId2"/>
              </a:rPr>
              <a:t>www.texaspsp.org/middleschool/middle-school-tasks.php</a:t>
            </a:r>
            <a:endParaRPr lang="en-US" dirty="0" smtClean="0"/>
          </a:p>
          <a:p>
            <a:endParaRPr lang="en-US" dirty="0"/>
          </a:p>
        </p:txBody>
      </p:sp>
    </p:spTree>
    <p:extLst>
      <p:ext uri="{BB962C8B-B14F-4D97-AF65-F5344CB8AC3E}">
        <p14:creationId xmlns:p14="http://schemas.microsoft.com/office/powerpoint/2010/main" val="394553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9753600" cy="457200"/>
          </a:xfrm>
        </p:spPr>
        <p:txBody>
          <a:bodyPr>
            <a:normAutofit fontScale="90000"/>
          </a:bodyPr>
          <a:lstStyle/>
          <a:p>
            <a:r>
              <a:rPr lang="en-US" dirty="0" smtClean="0">
                <a:effectLst>
                  <a:outerShdw blurRad="38100" dist="38100" dir="2700000" algn="tl">
                    <a:srgbClr val="000000">
                      <a:alpha val="43137"/>
                    </a:srgbClr>
                  </a:outerShdw>
                </a:effectLst>
              </a:rPr>
              <a:t>6</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 grade – Culture Shock </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304800" y="914400"/>
            <a:ext cx="11658600" cy="4495800"/>
          </a:xfrm>
        </p:spPr>
        <p:txBody>
          <a:bodyPr>
            <a:normAutofit fontScale="92500" lnSpcReduction="10000"/>
          </a:bodyPr>
          <a:lstStyle/>
          <a:p>
            <a:pPr marL="0" indent="0">
              <a:buNone/>
            </a:pPr>
            <a:r>
              <a:rPr lang="en-US" dirty="0" smtClean="0"/>
              <a:t>Culture </a:t>
            </a:r>
            <a:r>
              <a:rPr lang="en-US" dirty="0"/>
              <a:t>Shock is a sixth grade interdisciplinary social science course. Culture Shock explores tourism as a historical, social, and cultural practice. This course is a modified Texas Performance Standards Project and is aligned with sixth grade Texas Essential Knowledge and Skills (TEKS)</a:t>
            </a:r>
            <a:r>
              <a:rPr lang="en-US" dirty="0"/>
              <a:t/>
            </a:r>
            <a:br>
              <a:rPr lang="en-US" dirty="0"/>
            </a:br>
            <a:r>
              <a:rPr lang="en-US" dirty="0"/>
              <a:t/>
            </a:r>
            <a:br>
              <a:rPr lang="en-US" dirty="0"/>
            </a:br>
            <a:r>
              <a:rPr lang="en-US" dirty="0"/>
              <a:t>Culture Shock begins by defining tourism as a historical practice. Students will examine connections between tourism, discovery, cultural exchange, and social custom. The class will gain a nuanced understanding of travel by studying in depth dominant types of tourism, such as recreational, historical, sustainable, cultural, educational, among many others. During this learning phase of our work, students will take on the roles of Austin, Texas cultural ambassadors, charged with receiving different groups of exchange students. What will they see? Why?  In addition, students will chose a country of interest and write a brief research paper from a touristic angle. To enhance our study, a range of guest speakers representing local travel agencies will join us to discuss the business of tourism. </a:t>
            </a:r>
            <a:r>
              <a:rPr lang="en-US" dirty="0"/>
              <a:t/>
            </a:r>
            <a:br>
              <a:rPr lang="en-US" dirty="0"/>
            </a:br>
            <a:r>
              <a:rPr lang="en-US" dirty="0"/>
              <a:t/>
            </a:r>
            <a:br>
              <a:rPr lang="en-US" dirty="0"/>
            </a:br>
            <a:r>
              <a:rPr lang="en-US" dirty="0"/>
              <a:t>S</a:t>
            </a:r>
            <a:r>
              <a:rPr lang="en-US" dirty="0" smtClean="0"/>
              <a:t>tudents </a:t>
            </a:r>
            <a:r>
              <a:rPr lang="en-US" dirty="0"/>
              <a:t>will choose an international destination and design a travel agency based around their country of interest. Students will craft a mission statement for their agency, provide historical context, geographic and cultural information,  design three major genre packages (historical, cultural, and educational, for example), and craft a fictional travel blog available on a website of the student's making. Students are expected to account for rates of currency exchange, seasonality, cultural sensitivity, and mode of travel.</a:t>
            </a:r>
            <a:r>
              <a:rPr lang="en-US" dirty="0"/>
              <a:t/>
            </a:r>
            <a:br>
              <a:rPr lang="en-US" dirty="0"/>
            </a:br>
            <a:endParaRPr lang="en-US" dirty="0"/>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6" id="{CDF1CE40-D12A-4BBA-8E29-FD301E3A737A}" vid="{E44D8D76-07A2-4151-9426-1A858C999D66}"/>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2213BA-6259-469B-8BD9-3C7F83E2B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0</TotalTime>
  <Words>1085</Words>
  <Application>Microsoft Office PowerPoint</Application>
  <PresentationFormat>Custom</PresentationFormat>
  <Paragraphs>77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Children Friends 16x9</vt:lpstr>
      <vt:lpstr>Parent Information Session – HSE – Austin 2015-2016</vt:lpstr>
      <vt:lpstr>Mrs. Kozlova – GATE coordinator &amp; coach, Project coordinator, Russian Language Instructor (High school)</vt:lpstr>
      <vt:lpstr>PowerPoint Presentation</vt:lpstr>
      <vt:lpstr>Do you like this Mario? Why?</vt:lpstr>
      <vt:lpstr>PowerPoint Presentation</vt:lpstr>
      <vt:lpstr>GATE curriculum</vt:lpstr>
      <vt:lpstr>Middle school schedule:</vt:lpstr>
      <vt:lpstr>6th grade – Culture Shock 7th grade – Game of Life  8th grade – Time travel</vt:lpstr>
      <vt:lpstr>6th grade – Culture Shock </vt:lpstr>
      <vt:lpstr>7th grade – Game of Life </vt:lpstr>
      <vt:lpstr>Students use their learning phase research during the independent, or project, phase to develop a website detailing their plans, estimations, and rationales, as well as a digital portfolio which students may use throughout middle and high school to contain working resumes, biographies, academic achievements, and supporting information. Students will also identify and develop communication with a professional community mentor, such as a local professor, specialist, scientist, doctor, etc, who will assist students in shaping their life plans. Finally, students will develop a public awareness campaign about career fields and colleges for their local school community, which may include posters, class presentations, podcasts, and/or other creative avenues of creative expression. Students will share their projects with the school community during a GT showcase at the end of the academic year!  </vt:lpstr>
      <vt:lpstr>8th grade – Time Travel </vt:lpstr>
      <vt:lpstr>Examples of Past Projects Include: </vt:lpstr>
      <vt:lpstr>High school: </vt:lpstr>
      <vt:lpstr>ADVANCED LEVEL RESEARCH PROJECT The following two contest paths will be our targets.</vt:lpstr>
      <vt:lpstr>Winners from Harmony School of Political Science</vt:lpstr>
      <vt:lpstr>HELP NEEDED!   We need mentors with engineering background. If you know somebody who is willing to help our students with their Science Projects, please refer them to Mrs. Kozlova</vt:lpstr>
      <vt:lpstr>Any ideas for the Field trips? Please, email me: ykozlova@harmonytx.org  </vt:lpstr>
      <vt:lpstr>I Want to Volunteer – PTO form</vt:lpstr>
      <vt:lpstr>Contact Information:</vt:lpstr>
      <vt:lpstr>PowerPoint Presentation</vt:lpstr>
      <vt:lpstr>THANK YOU for being a part of our team!!!  Your support matters!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2015-08-13T00:50:00Z</dcterms:created>
  <dcterms:modified xsi:type="dcterms:W3CDTF">2015-08-31T18:07:50Z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ies>
</file>